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1"/>
  </p:handoutMasterIdLst>
  <p:sldIdLst>
    <p:sldId id="268" r:id="rId3"/>
    <p:sldId id="1139" r:id="rId5"/>
    <p:sldId id="1140" r:id="rId6"/>
    <p:sldId id="1142" r:id="rId7"/>
    <p:sldId id="1143" r:id="rId8"/>
    <p:sldId id="1144" r:id="rId9"/>
    <p:sldId id="1141" r:id="rId10"/>
    <p:sldId id="1145" r:id="rId11"/>
    <p:sldId id="1146" r:id="rId12"/>
    <p:sldId id="1147" r:id="rId13"/>
    <p:sldId id="1151" r:id="rId14"/>
    <p:sldId id="1152" r:id="rId15"/>
    <p:sldId id="1153" r:id="rId16"/>
    <p:sldId id="1154" r:id="rId17"/>
    <p:sldId id="1150" r:id="rId18"/>
    <p:sldId id="1149" r:id="rId19"/>
    <p:sldId id="1148" r:id="rId20"/>
  </p:sldIdLst>
  <p:sldSz cx="12186920" cy="6858000"/>
  <p:notesSz cx="7099300" cy="10234295"/>
  <p:custDataLst>
    <p:tags r:id="rId2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014C362-DD73-4EB0-AC30-33CEB95EC4E7}">
          <p14:sldIdLst>
            <p14:sldId id="268"/>
            <p14:sldId id="1139"/>
            <p14:sldId id="1140"/>
            <p14:sldId id="1142"/>
            <p14:sldId id="1143"/>
            <p14:sldId id="1144"/>
            <p14:sldId id="1141"/>
            <p14:sldId id="1145"/>
            <p14:sldId id="1146"/>
            <p14:sldId id="1147"/>
            <p14:sldId id="1151"/>
            <p14:sldId id="1152"/>
            <p14:sldId id="1153"/>
            <p14:sldId id="1154"/>
            <p14:sldId id="1150"/>
            <p14:sldId id="1149"/>
            <p14:sldId id="114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63" userDrawn="1">
          <p15:clr>
            <a:srgbClr val="A4A3A4"/>
          </p15:clr>
        </p15:guide>
        <p15:guide id="2" orient="horz" pos="1275" userDrawn="1">
          <p15:clr>
            <a:srgbClr val="A4A3A4"/>
          </p15:clr>
        </p15:guide>
        <p15:guide id="3" orient="horz" pos="3974" userDrawn="1">
          <p15:clr>
            <a:srgbClr val="A4A3A4"/>
          </p15:clr>
        </p15:guide>
        <p15:guide id="4" orient="horz" pos="2190" userDrawn="1">
          <p15:clr>
            <a:srgbClr val="A4A3A4"/>
          </p15:clr>
        </p15:guide>
        <p15:guide id="5" orient="horz" pos="3112" userDrawn="1">
          <p15:clr>
            <a:srgbClr val="A4A3A4"/>
          </p15:clr>
        </p15:guide>
        <p15:guide id="6" orient="horz" pos="4269" userDrawn="1">
          <p15:clr>
            <a:srgbClr val="A4A3A4"/>
          </p15:clr>
        </p15:guide>
        <p15:guide id="7" pos="102" userDrawn="1">
          <p15:clr>
            <a:srgbClr val="A4A3A4"/>
          </p15:clr>
        </p15:guide>
        <p15:guide id="8" pos="7547" userDrawn="1">
          <p15:clr>
            <a:srgbClr val="A4A3A4"/>
          </p15:clr>
        </p15:guide>
        <p15:guide id="9" pos="3838" userDrawn="1">
          <p15:clr>
            <a:srgbClr val="A4A3A4"/>
          </p15:clr>
        </p15:guide>
        <p15:guide id="10" pos="204" userDrawn="1">
          <p15:clr>
            <a:srgbClr val="A4A3A4"/>
          </p15:clr>
        </p15:guide>
        <p15:guide id="11" pos="743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 楚杰" initials="张" lastIdx="1" clrIdx="0"/>
  <p:cmAuthor id="2" name="Lao·Zhu" initials="L" lastIdx="1" clrIdx="1"/>
  <p:cmAuthor id="3" name="Li HanTing" initials="LH" lastIdx="2" clrIdx="2"/>
  <p:cmAuthor id="4" name="伟聪 梁" initials="伟聪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2" autoAdjust="0"/>
    <p:restoredTop sz="93367" autoAdjust="0"/>
  </p:normalViewPr>
  <p:slideViewPr>
    <p:cSldViewPr snapToGrid="0" showGuides="1">
      <p:cViewPr varScale="1">
        <p:scale>
          <a:sx n="70" d="100"/>
          <a:sy n="70" d="100"/>
        </p:scale>
        <p:origin x="447" y="45"/>
      </p:cViewPr>
      <p:guideLst>
        <p:guide orient="horz" pos="463"/>
        <p:guide orient="horz" pos="1275"/>
        <p:guide orient="horz" pos="3974"/>
        <p:guide orient="horz" pos="2190"/>
        <p:guide orient="horz" pos="3112"/>
        <p:guide orient="horz" pos="4269"/>
        <p:guide pos="102"/>
        <p:guide pos="7547"/>
        <p:guide pos="3838"/>
        <p:guide pos="204"/>
        <p:guide pos="743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50" d="100"/>
          <a:sy n="150" d="100"/>
        </p:scale>
        <p:origin x="1205" y="-289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gs" Target="tags/tag1.xml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>
              <a:latin typeface="Arial" panose="0208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A4B46-F6A6-DA4E-8415-64807F0B23D2}" type="datetimeFigureOut">
              <a:rPr lang="de-DE" smtClean="0">
                <a:latin typeface="Arial" panose="02080604020202020204" pitchFamily="34" charset="0"/>
              </a:rPr>
            </a:fld>
            <a:endParaRPr lang="de-DE">
              <a:latin typeface="Arial" panose="0208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>
              <a:latin typeface="Arial" panose="0208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48993-9816-0246-B1D2-4028350D98C2}" type="slidenum">
              <a:rPr lang="de-DE" smtClean="0">
                <a:latin typeface="Arial" panose="02080604020202020204" pitchFamily="34" charset="0"/>
              </a:rPr>
            </a:fld>
            <a:endParaRPr lang="de-DE">
              <a:latin typeface="Arial" panose="0208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panose="02080604020202020204" pitchFamily="34" charset="0"/>
              </a:defRPr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>
                <a:latin typeface="Arial" panose="02080604020202020204" pitchFamily="34" charset="0"/>
              </a:defRPr>
            </a:lvl1pPr>
          </a:lstStyle>
          <a:p>
            <a:fld id="{BCDB334D-D17F-49C4-91DD-37BB7E818209}" type="datetimeFigureOut">
              <a:rPr lang="de-CH" smtClean="0"/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67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/>
              <a:t>Textmasterformat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panose="02080604020202020204" pitchFamily="34" charset="0"/>
              </a:defRPr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>
                <a:latin typeface="Arial" panose="02080604020202020204" pitchFamily="34" charset="0"/>
              </a:defRPr>
            </a:lvl1pPr>
          </a:lstStyle>
          <a:p>
            <a:fld id="{A51C0C35-A9A2-4EFD-9BAF-1E52E29E03D1}" type="slidenum">
              <a:rPr lang="de-CH" smtClean="0"/>
            </a:fld>
            <a:endParaRPr lang="de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8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8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8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8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8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</a:fld>
            <a:endParaRPr lang="de-CH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2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49" y="2024063"/>
            <a:ext cx="5577644" cy="4213225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6283961" y="2024064"/>
            <a:ext cx="5577644" cy="4213225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4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5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 1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7713-0FE4-4BC7-BDD3-CA8E1D38D3D6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1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 1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59740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7EB40-EEAD-4434-8F40-AAE7497A3734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1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  <p:sp>
        <p:nvSpPr>
          <p:cNvPr id="8" name="Inhaltsplatzhalter 2"/>
          <p:cNvSpPr>
            <a:spLocks noGrp="1"/>
          </p:cNvSpPr>
          <p:nvPr>
            <p:ph idx="15" hasCustomPrompt="1"/>
          </p:nvPr>
        </p:nvSpPr>
        <p:spPr>
          <a:xfrm>
            <a:off x="323849" y="2486228"/>
            <a:ext cx="11537950" cy="3511900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 2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49" y="2917371"/>
            <a:ext cx="5577646" cy="3319918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6007-1D07-4F79-944B-B7A1CC53EDC7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6285743" y="2917371"/>
            <a:ext cx="5577646" cy="3391354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4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5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  <p:sp>
        <p:nvSpPr>
          <p:cNvPr id="9" name="Inhaltsplatzhalter 2"/>
          <p:cNvSpPr>
            <a:spLocks noGrp="1"/>
          </p:cNvSpPr>
          <p:nvPr>
            <p:ph idx="16" hasCustomPrompt="1"/>
          </p:nvPr>
        </p:nvSpPr>
        <p:spPr>
          <a:xfrm>
            <a:off x="323850" y="2024064"/>
            <a:ext cx="11537950" cy="893307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 2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48" y="2081781"/>
            <a:ext cx="3040453" cy="2113472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BF0D-E010-4ED9-AAC8-A09B656F65DE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4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5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  <p:sp>
        <p:nvSpPr>
          <p:cNvPr id="9" name="Inhaltsplatzhalter 2"/>
          <p:cNvSpPr>
            <a:spLocks noGrp="1"/>
          </p:cNvSpPr>
          <p:nvPr>
            <p:ph idx="16" hasCustomPrompt="1"/>
          </p:nvPr>
        </p:nvSpPr>
        <p:spPr>
          <a:xfrm>
            <a:off x="6633713" y="2268747"/>
            <a:ext cx="5228086" cy="3968540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  <p:sp>
        <p:nvSpPr>
          <p:cNvPr id="10" name="Inhaltsplatzhalter 2"/>
          <p:cNvSpPr>
            <a:spLocks noGrp="1"/>
          </p:cNvSpPr>
          <p:nvPr>
            <p:ph sz="half" idx="17" hasCustomPrompt="1"/>
          </p:nvPr>
        </p:nvSpPr>
        <p:spPr>
          <a:xfrm>
            <a:off x="3364301" y="2081781"/>
            <a:ext cx="3040453" cy="2113472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1" name="Inhaltsplatzhalter 2"/>
          <p:cNvSpPr>
            <a:spLocks noGrp="1"/>
          </p:cNvSpPr>
          <p:nvPr>
            <p:ph sz="half" idx="18" hasCustomPrompt="1"/>
          </p:nvPr>
        </p:nvSpPr>
        <p:spPr>
          <a:xfrm>
            <a:off x="3364300" y="4195253"/>
            <a:ext cx="3040453" cy="2113472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2" name="Inhaltsplatzhalter 2"/>
          <p:cNvSpPr>
            <a:spLocks noGrp="1"/>
          </p:cNvSpPr>
          <p:nvPr>
            <p:ph sz="half" idx="19" hasCustomPrompt="1"/>
          </p:nvPr>
        </p:nvSpPr>
        <p:spPr>
          <a:xfrm>
            <a:off x="323846" y="4195253"/>
            <a:ext cx="3040453" cy="2113472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 2-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6" hasCustomPrompt="1"/>
          </p:nvPr>
        </p:nvSpPr>
        <p:spPr>
          <a:xfrm>
            <a:off x="323850" y="2024064"/>
            <a:ext cx="11537950" cy="893307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157503" y="3343275"/>
            <a:ext cx="3870644" cy="2725159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B07-5C24-426E-8385-591E9D4175D7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9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286859" y="3343275"/>
            <a:ext cx="3870644" cy="2725159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0" name="Inhaltsplatzhalter 2"/>
          <p:cNvSpPr>
            <a:spLocks noGrp="1"/>
          </p:cNvSpPr>
          <p:nvPr>
            <p:ph sz="half" idx="14" hasCustomPrompt="1"/>
          </p:nvPr>
        </p:nvSpPr>
        <p:spPr>
          <a:xfrm>
            <a:off x="8028147" y="3343149"/>
            <a:ext cx="3870644" cy="2725159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2" name="Untertitel 2"/>
          <p:cNvSpPr>
            <a:spLocks noGrp="1"/>
          </p:cNvSpPr>
          <p:nvPr>
            <p:ph type="subTitle" idx="15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 2-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157503" y="2518095"/>
            <a:ext cx="3870644" cy="3091417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CC610-7F3C-423A-AB08-2714C9E7F886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9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286859" y="2518095"/>
            <a:ext cx="3870644" cy="3091417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0" name="Inhaltsplatzhalter 2"/>
          <p:cNvSpPr>
            <a:spLocks noGrp="1"/>
          </p:cNvSpPr>
          <p:nvPr>
            <p:ph sz="half" idx="14" hasCustomPrompt="1"/>
          </p:nvPr>
        </p:nvSpPr>
        <p:spPr>
          <a:xfrm>
            <a:off x="8028147" y="2518095"/>
            <a:ext cx="3870644" cy="3091417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2" name="Untertitel 2"/>
          <p:cNvSpPr>
            <a:spLocks noGrp="1"/>
          </p:cNvSpPr>
          <p:nvPr>
            <p:ph type="subTitle" idx="15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开放空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4B21-49BC-412C-B35C-E94336D61F4F}" type="datetime1">
              <a:rPr lang="en-US" altLang="zh-CN" smtClean="0"/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Add 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全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E2F0-1B21-4EBD-B626-FA38FFD5DD73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Add a picture by dragging it onto the icon or by clicking on the icon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无限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49FF0-2A40-41E3-A1F0-1A6A1741B56F}" type="datetime1">
              <a:rPr lang="en-US" altLang="zh-CN" smtClean="0"/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Text Box 9"/>
          <p:cNvSpPr txBox="1"/>
          <p:nvPr userDrawn="1"/>
        </p:nvSpPr>
        <p:spPr>
          <a:xfrm>
            <a:off x="330835" y="203835"/>
            <a:ext cx="1482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b="1">
                <a:solidFill>
                  <a:schemeClr val="tx1"/>
                </a:solidFill>
              </a:rPr>
              <a:t>DynamicX</a:t>
            </a:r>
            <a:endParaRPr lang="en-US" altLang="en-US" b="1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38310-C3D1-4F7D-B039-F499A91A5F5A}" type="datetime1">
              <a:rPr lang="en-US" altLang="zh-CN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8205-91C1-4210-B23A-35F705B518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 2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49" y="1832684"/>
            <a:ext cx="5577644" cy="3119437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zh-CN" dirty="0"/>
              <a:t>Add title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6284156" y="1857229"/>
            <a:ext cx="5577644" cy="3119435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4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42474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  <a:endParaRPr lang="en-GB" dirty="0"/>
          </a:p>
        </p:txBody>
      </p:sp>
      <p:sp>
        <p:nvSpPr>
          <p:cNvPr id="15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6284156" y="5123296"/>
            <a:ext cx="5577644" cy="1209111"/>
          </a:xfrm>
        </p:spPr>
        <p:txBody>
          <a:bodyPr/>
          <a:lstStyle>
            <a:lvl1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1pPr>
            <a:lvl2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2pPr>
            <a:lvl3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3pPr>
            <a:lvl4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4pPr>
            <a:lvl5pPr>
              <a:defRPr lang="zh-CN" altLang="en-US" sz="1600" kern="1200" dirty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323778" y="5099613"/>
            <a:ext cx="5577644" cy="1209111"/>
          </a:xfrm>
        </p:spPr>
        <p:txBody>
          <a:bodyPr/>
          <a:lstStyle>
            <a:lvl1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1pPr>
            <a:lvl2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2pPr>
            <a:lvl3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3pPr>
            <a:lvl4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4pPr>
            <a:lvl5pPr>
              <a:defRPr lang="zh-CN" altLang="en-US" sz="1600" kern="1200" dirty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24AB-F261-4A5C-9DD9-E4979A48A205}" type="datetime1">
              <a:rPr lang="en-US" altLang="zh-CN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8205-91C1-4210-B23A-35F705B518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365" y="1122363"/>
            <a:ext cx="914019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365" y="3602038"/>
            <a:ext cx="914019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3765" indent="0" algn="ctr">
              <a:buNone/>
              <a:defRPr sz="1800"/>
            </a:lvl3pPr>
            <a:lvl4pPr marL="1370965" indent="0" algn="ctr">
              <a:buNone/>
              <a:defRPr sz="1600"/>
            </a:lvl4pPr>
            <a:lvl5pPr marL="1828165" indent="0" algn="ctr">
              <a:buNone/>
              <a:defRPr sz="1600"/>
            </a:lvl5pPr>
            <a:lvl6pPr marL="2285365" indent="0" algn="ctr">
              <a:buNone/>
              <a:defRPr sz="1600"/>
            </a:lvl6pPr>
            <a:lvl7pPr marL="2741930" indent="0" algn="ctr">
              <a:buNone/>
              <a:defRPr sz="1600"/>
            </a:lvl7pPr>
            <a:lvl8pPr marL="3199130" indent="0" algn="ctr">
              <a:buNone/>
              <a:defRPr sz="1600"/>
            </a:lvl8pPr>
            <a:lvl9pPr marL="365633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2E7BF-B743-4CBB-B2DC-0C3D671D3968}" type="datetime1">
              <a:rPr lang="en-US" altLang="zh-CN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8205-91C1-4210-B23A-35F705B518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内容 2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49" y="2145323"/>
            <a:ext cx="5577644" cy="2806798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 dirty="0">
                <a:sym typeface="+mn-ea"/>
              </a:rPr>
              <a:t>First level</a:t>
            </a:r>
            <a:endParaRPr lang="en-GB" dirty="0"/>
          </a:p>
          <a:p>
            <a:pPr lvl="1"/>
            <a:r>
              <a:rPr lang="en-GB" dirty="0">
                <a:sym typeface="+mn-ea"/>
              </a:rPr>
              <a:t>Second level</a:t>
            </a:r>
            <a:endParaRPr lang="en-GB" dirty="0"/>
          </a:p>
          <a:p>
            <a:pPr lvl="2"/>
            <a:r>
              <a:rPr lang="en-GB" dirty="0">
                <a:sym typeface="+mn-ea"/>
              </a:rPr>
              <a:t>Third level</a:t>
            </a:r>
            <a:endParaRPr lang="en-GB" dirty="0"/>
          </a:p>
          <a:p>
            <a:pPr lvl="3"/>
            <a:r>
              <a:rPr lang="en-GB" dirty="0">
                <a:sym typeface="+mn-ea"/>
              </a:rPr>
              <a:t>Fourth level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zh-CN"/>
              <a:t>Add title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6284156" y="2145323"/>
            <a:ext cx="5577644" cy="2831341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4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42474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  <a:endParaRPr lang="en-GB" dirty="0"/>
          </a:p>
        </p:txBody>
      </p:sp>
      <p:sp>
        <p:nvSpPr>
          <p:cNvPr id="15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add subtitle</a:t>
            </a:r>
            <a:endParaRPr lang="en-GB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6284156" y="5123296"/>
            <a:ext cx="5577644" cy="1209111"/>
          </a:xfrm>
        </p:spPr>
        <p:txBody>
          <a:bodyPr/>
          <a:lstStyle>
            <a:lvl1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1pPr>
            <a:lvl2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2pPr>
            <a:lvl3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3pPr>
            <a:lvl4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4pPr>
            <a:lvl5pPr>
              <a:defRPr lang="zh-CN" altLang="en-US" sz="1600" kern="1200" dirty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323778" y="5099613"/>
            <a:ext cx="5577644" cy="1209111"/>
          </a:xfrm>
        </p:spPr>
        <p:txBody>
          <a:bodyPr/>
          <a:lstStyle>
            <a:lvl1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1pPr>
            <a:lvl2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2pPr>
            <a:lvl3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3pPr>
            <a:lvl4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4pPr>
            <a:lvl5pPr>
              <a:defRPr lang="zh-CN" altLang="en-US" sz="1600" kern="1200" dirty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 2-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87F83-5FF8-4AA4-98F6-6B971F867228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2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6283961" y="2024064"/>
            <a:ext cx="5577644" cy="4213225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add subtitle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AD217-74E5-45C5-A6D2-2BF87AB38412}" type="datetime1">
              <a:rPr lang="en-US" altLang="zh-CN" smtClean="0"/>
            </a:fld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add subtitle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6F9A2-EE21-442C-832C-A5BC27F63566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19125"/>
            <a:ext cx="11537950" cy="4204335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Add a picture by dragging it onto the icon or by clicking on the icon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add subtitle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EBBD6-9EE6-4059-B685-8E6233921DBA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Add a picture by dragging it onto the icon or by clicking on the icon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 D (背景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Add image by clicking on the icon and put it in the background</a:t>
            </a:r>
            <a:endParaRPr lang="en-GB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1-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816E-0E88-4C75-B06B-5C1FDFFEC336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机械组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/>
              <a:t>Add 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image" Target="../media/image6.png"/><Relationship Id="rId25" Type="http://schemas.openxmlformats.org/officeDocument/2006/relationships/image" Target="../media/image5.png"/><Relationship Id="rId24" Type="http://schemas.openxmlformats.org/officeDocument/2006/relationships/image" Target="../media/image4.png"/><Relationship Id="rId23" Type="http://schemas.openxmlformats.org/officeDocument/2006/relationships/image" Target="../media/image3.png"/><Relationship Id="rId22" Type="http://schemas.openxmlformats.org/officeDocument/2006/relationships/image" Target="../media/image2.png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886D40B8-101F-4984-AB54-CE13AEDB33C6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997440" y="6308725"/>
            <a:ext cx="728980" cy="45974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机械组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/>
              <a:t>|</a:t>
            </a:r>
            <a:endParaRPr lang="en-GB" sz="800"/>
          </a:p>
        </p:txBody>
      </p:sp>
      <p:sp>
        <p:nvSpPr>
          <p:cNvPr id="18" name="Textfeld 17"/>
          <p:cNvSpPr txBox="1"/>
          <p:nvPr userDrawn="1"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/>
              <a:t>|</a:t>
            </a:r>
            <a:endParaRPr lang="en-GB" sz="80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>
                <a:sym typeface="+mn-ea"/>
              </a:rPr>
              <a:t>Click to edit Master title style</a:t>
            </a:r>
            <a:endParaRPr lang="en-GB"/>
          </a:p>
        </p:txBody>
      </p:sp>
      <p:sp>
        <p:nvSpPr>
          <p:cNvPr id="9" name="Text Box 8"/>
          <p:cNvSpPr txBox="1"/>
          <p:nvPr userDrawn="1"/>
        </p:nvSpPr>
        <p:spPr>
          <a:xfrm>
            <a:off x="330835" y="203835"/>
            <a:ext cx="1482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b="1">
                <a:solidFill>
                  <a:schemeClr val="bg1"/>
                </a:solidFill>
              </a:rPr>
              <a:t>DynamicX</a:t>
            </a:r>
            <a:endParaRPr lang="en-US" altLang="en-US" b="1">
              <a:solidFill>
                <a:schemeClr val="bg1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47" y="6380706"/>
            <a:ext cx="1347608" cy="31577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460" y="6359706"/>
            <a:ext cx="2180716" cy="36345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925" y="6447084"/>
            <a:ext cx="2308391" cy="191596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610" y="6380706"/>
            <a:ext cx="1856682" cy="309447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132" y="6462149"/>
            <a:ext cx="1285097" cy="21418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380" indent="-26543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4080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1800" kern="1200" baseline="0">
          <a:solidFill>
            <a:schemeClr val="tx1"/>
          </a:solidFill>
          <a:latin typeface="+mn-lt"/>
          <a:ea typeface="宋体" pitchFamily="2" charset="-122"/>
          <a:cs typeface="+mn-cs"/>
        </a:defRPr>
      </a:lvl3pPr>
      <a:lvl4pPr marL="1078230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380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7"/>
          <p:cNvSpPr txBox="1"/>
          <p:nvPr/>
        </p:nvSpPr>
        <p:spPr bwMode="gray">
          <a:xfrm>
            <a:off x="323850" y="5138732"/>
            <a:ext cx="11537950" cy="1013969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144000" tIns="108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>
              <a:latin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Titel 17"/>
          <p:cNvSpPr txBox="1"/>
          <p:nvPr/>
        </p:nvSpPr>
        <p:spPr bwMode="gray">
          <a:xfrm>
            <a:off x="323850" y="4825365"/>
            <a:ext cx="11537950" cy="1013969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144000" tIns="108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>
              <a:latin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</a:t>
            </a:r>
            <a:r>
              <a:rPr lang="en-US" altLang="zh-CN"/>
              <a:t>ynamicX</a:t>
            </a:r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8" name="Titel 1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noProof="1">
                <a:sym typeface="+mn-ea"/>
              </a:rPr>
              <a:t>广东工业大学</a:t>
            </a:r>
            <a:r>
              <a:rPr lang="en-US" altLang="zh-CN" noProof="1">
                <a:sym typeface="+mn-ea"/>
              </a:rPr>
              <a:t>DynamicX</a:t>
            </a:r>
            <a:r>
              <a:rPr lang="zh-CN" altLang="en-US" noProof="1">
                <a:sym typeface="+mn-ea"/>
              </a:rPr>
              <a:t>机器人队</a:t>
            </a:r>
            <a:br>
              <a:rPr lang="en-US" dirty="0">
                <a:sym typeface="+mn-ea"/>
              </a:rPr>
            </a:br>
            <a:endParaRPr lang="en-US" dirty="0">
              <a:sym typeface="+mn-ea"/>
            </a:endParaRPr>
          </a:p>
        </p:txBody>
      </p:sp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/>
              <a:t>  </a:t>
            </a:r>
            <a:endParaRPr lang="zh-CN" alt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37F5-9E50-42E5-87D2-5767E63AB9F0}" type="datetime1">
              <a:rPr lang="en-US" altLang="zh-CN" smtClean="0"/>
            </a:fld>
            <a:endParaRPr lang="en-GB"/>
          </a:p>
        </p:txBody>
      </p:sp>
      <p:pic>
        <p:nvPicPr>
          <p:cNvPr id="16" name="图片占位符 15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34" b="33888"/>
          <a:stretch>
            <a:fillRect/>
          </a:stretch>
        </p:blipFill>
        <p:spPr>
          <a:xfrm>
            <a:off x="323850" y="619125"/>
            <a:ext cx="11537950" cy="4204335"/>
          </a:xfrm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934085" y="2024380"/>
            <a:ext cx="4356100" cy="4213225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zh-CN" altLang="en-US" sz="1800"/>
              <a:t>支持</a:t>
            </a:r>
            <a:r>
              <a:rPr lang="en-US" altLang="zh-CN" sz="1800"/>
              <a:t>yaml</a:t>
            </a:r>
            <a:r>
              <a:rPr lang="zh-CN" altLang="en-US" sz="1800"/>
              <a:t>文件配置</a:t>
            </a:r>
            <a:r>
              <a:rPr lang="en-US" altLang="zh-CN" sz="1800"/>
              <a:t>PID</a:t>
            </a:r>
            <a:r>
              <a:rPr lang="zh-CN" altLang="en-US" sz="1800"/>
              <a:t>控制器参数</a:t>
            </a:r>
            <a:endParaRPr lang="zh-CN" altLang="en-US" sz="18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使用</a:t>
            </a:r>
            <a:r>
              <a:rPr lang="en-US" altLang="zh-CN"/>
              <a:t>PID</a:t>
            </a:r>
            <a:r>
              <a:rPr lang="zh-CN" altLang="en-US"/>
              <a:t>控制轮子速度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zh-CN" altLang="en-US" sz="1800"/>
              <a:t>使用</a:t>
            </a:r>
            <a:r>
              <a:rPr lang="en-US" altLang="zh-CN" sz="1800"/>
              <a:t>control_toolbox</a:t>
            </a:r>
            <a:r>
              <a:rPr lang="zh-CN" altLang="en-US" sz="1800"/>
              <a:t>中的</a:t>
            </a:r>
            <a:r>
              <a:rPr lang="en-US" altLang="zh-CN" sz="1800"/>
              <a:t>Pid</a:t>
            </a:r>
            <a:r>
              <a:rPr lang="zh-CN" altLang="en-US" sz="1800"/>
              <a:t>类创建</a:t>
            </a:r>
            <a:r>
              <a:rPr lang="en-US" altLang="zh-CN" sz="1800"/>
              <a:t>pid</a:t>
            </a:r>
            <a:r>
              <a:rPr lang="zh-CN" altLang="en-US" sz="1800"/>
              <a:t>控制器对象，控制</a:t>
            </a:r>
            <a:r>
              <a:rPr lang="en-US" altLang="zh-CN" sz="1800"/>
              <a:t>4</a:t>
            </a:r>
            <a:r>
              <a:rPr lang="zh-CN" altLang="en-US" sz="1800"/>
              <a:t>个</a:t>
            </a:r>
            <a:r>
              <a:rPr lang="en-US" altLang="zh-CN" sz="1800"/>
              <a:t>pivot</a:t>
            </a:r>
            <a:r>
              <a:rPr lang="zh-CN" altLang="en-US" sz="1800"/>
              <a:t>和</a:t>
            </a:r>
            <a:r>
              <a:rPr lang="en-US" altLang="zh-CN" sz="1800"/>
              <a:t>4</a:t>
            </a:r>
            <a:r>
              <a:rPr lang="zh-CN" altLang="en-US" sz="1800"/>
              <a:t>个</a:t>
            </a:r>
            <a:r>
              <a:rPr lang="en-US" altLang="zh-CN" sz="1800"/>
              <a:t>wheel</a:t>
            </a:r>
            <a:endParaRPr lang="en-US" altLang="zh-CN" sz="18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使用</a:t>
            </a:r>
            <a:r>
              <a:rPr lang="en-US" altLang="zh-CN"/>
              <a:t>PID</a:t>
            </a:r>
            <a:r>
              <a:rPr lang="zh-CN" altLang="en-US"/>
              <a:t>控制轮子速度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pic>
        <p:nvPicPr>
          <p:cNvPr id="10" name="内容占位符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23850" y="1894840"/>
            <a:ext cx="6024245" cy="416179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7490460" y="2244725"/>
            <a:ext cx="3420110" cy="4156075"/>
          </a:xfrm>
        </p:spPr>
        <p:txBody>
          <a:bodyPr/>
          <a:lstStyle/>
          <a:p>
            <a:r>
              <a:rPr lang="en-US" sz="1600"/>
              <a:t>control_toolbox::Pid</a:t>
            </a:r>
            <a:r>
              <a:rPr lang="zh-CN" altLang="en-US" sz="1600"/>
              <a:t>是一个通用的</a:t>
            </a:r>
            <a:r>
              <a:rPr lang="en-US" altLang="zh-CN" sz="1600"/>
              <a:t>Pid</a:t>
            </a:r>
            <a:r>
              <a:rPr lang="zh-CN" altLang="en-US" sz="1600"/>
              <a:t>控制器类。</a:t>
            </a:r>
            <a:endParaRPr lang="zh-CN" altLang="en-US" sz="1600"/>
          </a:p>
          <a:p>
            <a:r>
              <a:rPr lang="zh-CN" altLang="en-US" sz="1600"/>
              <a:t>成员对象包含</a:t>
            </a:r>
            <a:r>
              <a:rPr lang="en-US" altLang="zh-CN" sz="1600"/>
              <a:t>PID</a:t>
            </a:r>
            <a:r>
              <a:rPr lang="zh-CN" altLang="en-US" sz="1600"/>
              <a:t>控制器的参数初始化，增益计算和更新，以及</a:t>
            </a:r>
            <a:r>
              <a:rPr lang="zh-CN" altLang="en-US" sz="1600" b="1"/>
              <a:t>动态调参服务器</a:t>
            </a:r>
            <a:r>
              <a:rPr lang="zh-CN" altLang="en-US" sz="1600"/>
              <a:t>等，是</a:t>
            </a:r>
            <a:r>
              <a:rPr lang="en-US" altLang="zh-CN" sz="1600"/>
              <a:t>rqt_plot</a:t>
            </a:r>
            <a:r>
              <a:rPr lang="zh-CN" altLang="en-US" sz="1600"/>
              <a:t>和</a:t>
            </a:r>
            <a:r>
              <a:rPr lang="en-US" altLang="zh-CN" sz="1600"/>
              <a:t>rqt_reconfigure</a:t>
            </a:r>
            <a:r>
              <a:rPr lang="zh-CN" altLang="en-US" sz="1600"/>
              <a:t>实现动态调参的核心</a:t>
            </a:r>
            <a:endParaRPr lang="zh-CN" altLang="en-US" sz="16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使用</a:t>
            </a:r>
            <a:r>
              <a:rPr lang="en-US" altLang="zh-CN"/>
              <a:t>PID</a:t>
            </a:r>
            <a:r>
              <a:rPr lang="zh-CN" altLang="en-US"/>
              <a:t>控制轮子速度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pic>
        <p:nvPicPr>
          <p:cNvPr id="10" name="内容占位符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59410" y="2244725"/>
            <a:ext cx="3805555" cy="37719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59410" y="1756410"/>
            <a:ext cx="488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control_toolbox::Pid</a:t>
            </a:r>
            <a:r>
              <a:rPr lang="zh-CN" altLang="en-US"/>
              <a:t>类是什么？</a:t>
            </a:r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4675" y="2244725"/>
            <a:ext cx="2886075" cy="377253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7275" y="2333625"/>
            <a:ext cx="4259580" cy="7048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7490460" y="2244725"/>
            <a:ext cx="3420110" cy="4156075"/>
          </a:xfrm>
        </p:spPr>
        <p:txBody>
          <a:bodyPr/>
          <a:lstStyle/>
          <a:p>
            <a:r>
              <a:rPr lang="en-US" sz="1600"/>
              <a:t>control_toolbox::Pid</a:t>
            </a:r>
            <a:r>
              <a:rPr lang="zh-CN" altLang="en-US" sz="1600"/>
              <a:t>是一个通用的</a:t>
            </a:r>
            <a:r>
              <a:rPr lang="en-US" altLang="zh-CN" sz="1600"/>
              <a:t>Pid</a:t>
            </a:r>
            <a:r>
              <a:rPr lang="zh-CN" altLang="en-US" sz="1600"/>
              <a:t>控制器类。</a:t>
            </a:r>
            <a:endParaRPr lang="zh-CN" altLang="en-US" sz="1600"/>
          </a:p>
          <a:p>
            <a:r>
              <a:rPr lang="zh-CN" altLang="en-US" sz="1600"/>
              <a:t>成员对象包含</a:t>
            </a:r>
            <a:r>
              <a:rPr lang="en-US" altLang="zh-CN" sz="1600"/>
              <a:t>PID</a:t>
            </a:r>
            <a:r>
              <a:rPr lang="zh-CN" altLang="en-US" sz="1600"/>
              <a:t>控制器的参数初始化，增益计算和更新，以及</a:t>
            </a:r>
            <a:r>
              <a:rPr lang="zh-CN" altLang="en-US" sz="1600" b="1"/>
              <a:t>动态调参服务器</a:t>
            </a:r>
            <a:r>
              <a:rPr lang="zh-CN" altLang="en-US" sz="1600"/>
              <a:t>等，是</a:t>
            </a:r>
            <a:r>
              <a:rPr lang="en-US" altLang="zh-CN" sz="1600"/>
              <a:t>rqt_plot</a:t>
            </a:r>
            <a:r>
              <a:rPr lang="zh-CN" altLang="en-US" sz="1600"/>
              <a:t>和</a:t>
            </a:r>
            <a:r>
              <a:rPr lang="en-US" altLang="zh-CN" sz="1600"/>
              <a:t>rqt_reconfigure</a:t>
            </a:r>
            <a:r>
              <a:rPr lang="zh-CN" altLang="en-US" sz="1600"/>
              <a:t>实现动态调参的核心</a:t>
            </a:r>
            <a:endParaRPr lang="zh-CN" altLang="en-US" sz="16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使用</a:t>
            </a:r>
            <a:r>
              <a:rPr lang="en-US" altLang="zh-CN"/>
              <a:t>PID</a:t>
            </a:r>
            <a:r>
              <a:rPr lang="zh-CN" altLang="en-US"/>
              <a:t>控制轮子速度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pic>
        <p:nvPicPr>
          <p:cNvPr id="10" name="内容占位符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59410" y="2244725"/>
            <a:ext cx="3805555" cy="37719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59410" y="1756410"/>
            <a:ext cx="488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使用</a:t>
            </a:r>
            <a:r>
              <a:rPr lang="en-US"/>
              <a:t>rqt_plot</a:t>
            </a:r>
            <a:endParaRPr 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4675" y="2244725"/>
            <a:ext cx="2886075" cy="377253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7275" y="2333625"/>
            <a:ext cx="4259580" cy="7048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492760" y="2109470"/>
            <a:ext cx="4945380" cy="4102735"/>
          </a:xfrm>
        </p:spPr>
        <p:txBody>
          <a:bodyPr/>
          <a:lstStyle/>
          <a:p>
            <a:r>
              <a:rPr lang="zh-CN" sz="1600"/>
              <a:t>动态调参的准备工作：</a:t>
            </a:r>
            <a:endParaRPr lang="zh-CN" sz="1600"/>
          </a:p>
          <a:p>
            <a:r>
              <a:rPr lang="en-US" altLang="zh-CN" sz="1600"/>
              <a:t>launch</a:t>
            </a:r>
            <a:r>
              <a:rPr lang="zh-CN" altLang="en-US" sz="1600"/>
              <a:t>中集成</a:t>
            </a:r>
            <a:r>
              <a:rPr lang="en-US" altLang="zh-CN" sz="1600"/>
              <a:t>rqt_reconfigure</a:t>
            </a:r>
            <a:r>
              <a:rPr lang="zh-CN" altLang="en-US" sz="1600"/>
              <a:t>节点，实时调整</a:t>
            </a:r>
            <a:r>
              <a:rPr lang="en-US" altLang="zh-CN" sz="1600"/>
              <a:t>dynamic_reconfigure</a:t>
            </a:r>
            <a:r>
              <a:rPr lang="zh-CN" altLang="en-US" sz="1600"/>
              <a:t>包暴露的参数（</a:t>
            </a:r>
            <a:r>
              <a:rPr lang="en-US" altLang="zh-CN" sz="1600"/>
              <a:t> PID </a:t>
            </a:r>
            <a:r>
              <a:rPr lang="zh-CN" altLang="en-US" sz="1600"/>
              <a:t>的</a:t>
            </a:r>
            <a:r>
              <a:rPr lang="en-US" altLang="zh-CN" sz="1600"/>
              <a:t> P/I/D</a:t>
            </a:r>
            <a:r>
              <a:rPr lang="zh-CN" altLang="en-US" sz="1600"/>
              <a:t>、</a:t>
            </a:r>
            <a:r>
              <a:rPr lang="en-US" altLang="zh-CN" sz="1600"/>
              <a:t>antiwindup</a:t>
            </a:r>
            <a:r>
              <a:rPr lang="zh-CN" altLang="en-US" sz="1600"/>
              <a:t>等），并立即生效用于在线调参。</a:t>
            </a:r>
            <a:endParaRPr lang="zh-CN" altLang="en-US" sz="1600"/>
          </a:p>
          <a:p>
            <a:r>
              <a:rPr lang="en-US" altLang="zh-CN" sz="1600"/>
              <a:t>rqt_reconfigure</a:t>
            </a:r>
            <a:r>
              <a:rPr lang="zh-CN" altLang="en-US" sz="1600"/>
              <a:t>是</a:t>
            </a:r>
            <a:r>
              <a:rPr lang="en-US" altLang="zh-CN" sz="1600"/>
              <a:t>dynamic_reconfigure </a:t>
            </a:r>
            <a:r>
              <a:rPr lang="zh-CN" altLang="en-US" sz="1600"/>
              <a:t>的</a:t>
            </a:r>
            <a:r>
              <a:rPr lang="en-US" altLang="zh-CN" sz="1600"/>
              <a:t> </a:t>
            </a:r>
            <a:r>
              <a:rPr lang="zh-CN" altLang="en-US" sz="1600"/>
              <a:t>客户端</a:t>
            </a:r>
            <a:r>
              <a:rPr lang="en-US" altLang="zh-CN" sz="1600"/>
              <a:t>;dynamic_reconfigure</a:t>
            </a:r>
            <a:r>
              <a:rPr lang="zh-CN" altLang="en-US" sz="1600"/>
              <a:t>的</a:t>
            </a:r>
            <a:r>
              <a:rPr lang="en-US" altLang="zh-CN" sz="1600"/>
              <a:t>Server</a:t>
            </a:r>
            <a:r>
              <a:rPr lang="zh-CN" altLang="en-US" sz="1600"/>
              <a:t>在节点内部声明一组可动态调整的参数，并在运行时接收更新请求，触发</a:t>
            </a:r>
            <a:r>
              <a:rPr lang="en-US" altLang="zh-CN" sz="1600"/>
              <a:t>reconfigureCallback</a:t>
            </a:r>
            <a:r>
              <a:rPr lang="zh-CN" altLang="en-US" sz="1600"/>
              <a:t>函数让程序在内存中应用这些参数。</a:t>
            </a:r>
            <a:endParaRPr lang="zh-CN" altLang="en-US" sz="1600"/>
          </a:p>
          <a:p>
            <a:r>
              <a:rPr lang="en-US" altLang="zh-CN" sz="1600"/>
              <a:t>reconfigureCallback</a:t>
            </a:r>
            <a:r>
              <a:rPr lang="zh-CN" altLang="en-US" sz="1600"/>
              <a:t>函数也需要注册和签名</a:t>
            </a:r>
            <a:endParaRPr lang="zh-CN" altLang="en-US" sz="16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使用</a:t>
            </a:r>
            <a:r>
              <a:rPr lang="en-US" altLang="zh-CN"/>
              <a:t>PID</a:t>
            </a:r>
            <a:r>
              <a:rPr lang="zh-CN" altLang="en-US"/>
              <a:t>控制轮子速度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文本框 10"/>
          <p:cNvSpPr txBox="1"/>
          <p:nvPr/>
        </p:nvSpPr>
        <p:spPr>
          <a:xfrm>
            <a:off x="359410" y="1756410"/>
            <a:ext cx="488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# </a:t>
            </a:r>
            <a:r>
              <a:rPr lang="zh-CN" altLang="en-US"/>
              <a:t>使用</a:t>
            </a:r>
            <a:r>
              <a:rPr lang="en-US" altLang="zh-CN"/>
              <a:t>rqt_plot</a:t>
            </a:r>
            <a:r>
              <a:rPr lang="zh-CN" altLang="en-US"/>
              <a:t>和</a:t>
            </a:r>
            <a:r>
              <a:rPr lang="en-US" altLang="zh-CN"/>
              <a:t>rqt_reconfigure</a:t>
            </a:r>
            <a:r>
              <a:rPr lang="zh-CN" altLang="en-US"/>
              <a:t>动态调参</a:t>
            </a:r>
            <a:endParaRPr lang="zh-CN" altLang="en-US"/>
          </a:p>
        </p:txBody>
      </p:sp>
      <p:pic>
        <p:nvPicPr>
          <p:cNvPr id="14" name="内容占位符 1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011545" y="2024380"/>
            <a:ext cx="5222875" cy="77025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half" idx="1"/>
          </p:nvPr>
        </p:nvSpPr>
        <p:spPr>
          <a:xfrm>
            <a:off x="323850" y="1848485"/>
            <a:ext cx="5577840" cy="2313940"/>
          </a:xfrm>
        </p:spPr>
        <p:txBody>
          <a:bodyPr/>
          <a:lstStyle/>
          <a:p>
            <a:r>
              <a:rPr lang="zh-CN" sz="1600">
                <a:sym typeface="+mn-ea"/>
              </a:rPr>
              <a:t>计算期望速度的准备工作</a:t>
            </a:r>
            <a:r>
              <a:rPr lang="en-US" altLang="zh-CN" sz="1600">
                <a:sym typeface="+mn-ea"/>
              </a:rPr>
              <a:t>:</a:t>
            </a:r>
            <a:endParaRPr lang="en-US" altLang="zh-CN" sz="1600">
              <a:sym typeface="+mn-ea"/>
            </a:endParaRPr>
          </a:p>
          <a:p>
            <a:r>
              <a:rPr lang="zh-CN" altLang="en-US" sz="1600">
                <a:sym typeface="+mn-ea"/>
              </a:rPr>
              <a:t>逆运动学类的创建和实例化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逆运动学方程的建立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数值的计算</a:t>
            </a:r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</p:txBody>
      </p:sp>
      <p:pic>
        <p:nvPicPr>
          <p:cNvPr id="9" name="内容占位符 8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3334385" y="1848485"/>
            <a:ext cx="3010535" cy="119126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5. </a:t>
            </a:r>
            <a:r>
              <a:rPr lang="zh-CN" altLang="en-US"/>
              <a:t>使用逆运动学计算轮子的期望速度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pic>
        <p:nvPicPr>
          <p:cNvPr id="10" name="图片 9" descr="ik_notes"/>
          <p:cNvPicPr>
            <a:picLocks noChangeAspect="1"/>
          </p:cNvPicPr>
          <p:nvPr/>
        </p:nvPicPr>
        <p:blipFill>
          <a:blip r:embed="rId2"/>
          <a:srcRect b="37998"/>
          <a:stretch>
            <a:fillRect/>
          </a:stretch>
        </p:blipFill>
        <p:spPr>
          <a:xfrm>
            <a:off x="6678295" y="1611630"/>
            <a:ext cx="4395470" cy="36347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070" y="3039745"/>
            <a:ext cx="3478530" cy="33813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295" y="859155"/>
            <a:ext cx="4219575" cy="7524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half" idx="1"/>
          </p:nvPr>
        </p:nvSpPr>
        <p:spPr>
          <a:xfrm>
            <a:off x="323850" y="1910080"/>
            <a:ext cx="5577840" cy="2827655"/>
          </a:xfrm>
        </p:spPr>
        <p:txBody>
          <a:bodyPr/>
          <a:lstStyle/>
          <a:p>
            <a:r>
              <a:rPr lang="zh-CN" sz="1400">
                <a:sym typeface="+mn-ea"/>
              </a:rPr>
              <a:t>里程计发布的准备工作</a:t>
            </a:r>
            <a:r>
              <a:rPr lang="en-US" altLang="zh-CN" sz="1400">
                <a:sym typeface="+mn-ea"/>
              </a:rPr>
              <a:t>:</a:t>
            </a:r>
            <a:endParaRPr lang="en-US" altLang="zh-CN" sz="1400">
              <a:sym typeface="+mn-ea"/>
            </a:endParaRPr>
          </a:p>
          <a:p>
            <a:r>
              <a:rPr lang="zh-CN" altLang="en-US" sz="1400">
                <a:sym typeface="+mn-ea"/>
              </a:rPr>
              <a:t>核心问题是从轮子的状态推测底盘的运动状态</a:t>
            </a:r>
            <a:endParaRPr lang="en-US" altLang="zh-CN" sz="1400">
              <a:sym typeface="+mn-ea"/>
            </a:endParaRPr>
          </a:p>
          <a:p>
            <a:r>
              <a:rPr lang="zh-CN" altLang="en-US" sz="1400">
                <a:sym typeface="+mn-ea"/>
              </a:rPr>
              <a:t>读取轮子的位姿</a:t>
            </a:r>
            <a:r>
              <a:rPr lang="en-US" altLang="zh-CN" sz="1400">
                <a:sym typeface="+mn-ea"/>
              </a:rPr>
              <a:t>pose</a:t>
            </a:r>
            <a:r>
              <a:rPr lang="zh-CN" altLang="en-US" sz="1400">
                <a:sym typeface="+mn-ea"/>
              </a:rPr>
              <a:t>和运动状态</a:t>
            </a:r>
            <a:r>
              <a:rPr lang="en-US" altLang="zh-CN" sz="1400">
                <a:sym typeface="+mn-ea"/>
              </a:rPr>
              <a:t>twist</a:t>
            </a:r>
            <a:endParaRPr lang="en-US" altLang="zh-CN" sz="1400">
              <a:sym typeface="+mn-ea"/>
            </a:endParaRPr>
          </a:p>
          <a:p>
            <a:r>
              <a:rPr lang="zh-CN" altLang="en-US" sz="1400">
                <a:sym typeface="+mn-ea"/>
              </a:rPr>
              <a:t>正运动学方程的建立和使用最小二乘法对底盘状态求解</a:t>
            </a:r>
            <a:endParaRPr lang="zh-CN" altLang="en-US" sz="1400">
              <a:sym typeface="+mn-ea"/>
            </a:endParaRPr>
          </a:p>
          <a:p>
            <a:r>
              <a:rPr lang="zh-CN" altLang="en-US" sz="1400">
                <a:sym typeface="+mn-ea"/>
              </a:rPr>
              <a:t>组织</a:t>
            </a:r>
            <a:r>
              <a:rPr lang="en-US" altLang="zh-CN" sz="1400">
                <a:sym typeface="+mn-ea"/>
              </a:rPr>
              <a:t>tf</a:t>
            </a:r>
            <a:r>
              <a:rPr lang="zh-CN" altLang="en-US" sz="1400">
                <a:sym typeface="+mn-ea"/>
              </a:rPr>
              <a:t>坐标变换消息和消息发布对象</a:t>
            </a:r>
            <a:endParaRPr lang="zh-CN" altLang="en-US" sz="1400">
              <a:sym typeface="+mn-ea"/>
            </a:endParaRPr>
          </a:p>
          <a:p>
            <a:r>
              <a:rPr lang="zh-CN" altLang="en-US" sz="1400">
                <a:sym typeface="+mn-ea"/>
              </a:rPr>
              <a:t>组织里程计消息和消息发布对象</a:t>
            </a:r>
            <a:endParaRPr lang="en-US" altLang="zh-CN" sz="1400">
              <a:sym typeface="+mn-ea"/>
            </a:endParaRPr>
          </a:p>
          <a:p>
            <a:endParaRPr lang="en-US" altLang="zh-CN" sz="1400">
              <a:sym typeface="+mn-ea"/>
            </a:endParaRPr>
          </a:p>
          <a:p>
            <a:endParaRPr lang="en-US" altLang="zh-CN" sz="1400">
              <a:sym typeface="+mn-ea"/>
            </a:endParaRPr>
          </a:p>
          <a:p>
            <a:endParaRPr lang="en-US" altLang="zh-CN" sz="140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6. </a:t>
            </a:r>
            <a:r>
              <a:rPr lang="zh-CN" altLang="en-US"/>
              <a:t>使用正运动学计算底盘里程计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7. </a:t>
            </a:r>
            <a:r>
              <a:rPr lang="zh-CN" altLang="en-US"/>
              <a:t>使用</a:t>
            </a:r>
            <a:r>
              <a:rPr lang="en-US" altLang="zh-CN"/>
              <a:t>tf</a:t>
            </a:r>
            <a:r>
              <a:rPr lang="zh-CN" altLang="en-US"/>
              <a:t>计算实现世界坐标下的速度发布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内容占位符 9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2698115" y="2024380"/>
            <a:ext cx="6976745" cy="411226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323849" y="1448798"/>
            <a:ext cx="11537951" cy="760685"/>
          </a:xfrm>
        </p:spPr>
        <p:txBody>
          <a:bodyPr/>
          <a:lstStyle/>
          <a:p>
            <a:r>
              <a:rPr lang="en-US" altLang="zh-CN"/>
              <a:t>1. </a:t>
            </a:r>
            <a:r>
              <a:rPr lang="zh-CN" altLang="en-US"/>
              <a:t>运行</a:t>
            </a:r>
            <a:r>
              <a:rPr lang="en-US" altLang="zh-CN"/>
              <a:t> rm_description_for_task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选做部分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内容占位符 10"/>
          <p:cNvSpPr/>
          <p:nvPr>
            <p:ph sz="half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内容占位符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598170" y="2259330"/>
            <a:ext cx="3100070" cy="3978275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4392930" y="2495550"/>
            <a:ext cx="7135495" cy="3341370"/>
          </a:xfrm>
        </p:spPr>
        <p:txBody>
          <a:bodyPr/>
          <a:lstStyle/>
          <a:p>
            <a:r>
              <a:rPr lang="en-US" altLang="zh-CN" sz="1800"/>
              <a:t>SimpleChassisController </a:t>
            </a:r>
            <a:r>
              <a:rPr lang="zh-CN" altLang="en-US" sz="1800"/>
              <a:t>是一个继承自</a:t>
            </a:r>
            <a:r>
              <a:rPr lang="en-US" altLang="zh-CN" sz="1800"/>
              <a:t> </a:t>
            </a:r>
            <a:r>
              <a:rPr lang="en-US" altLang="zh-CN" sz="1800" b="1"/>
              <a:t>controller_interface::Controller&lt;hardware_interface::EffortJointInterface&gt; </a:t>
            </a:r>
            <a:r>
              <a:rPr lang="zh-CN" altLang="en-US" sz="1800"/>
              <a:t>的底盘控制器类，负责把上层的速度</a:t>
            </a:r>
            <a:r>
              <a:rPr lang="en-US" altLang="zh-CN" sz="1800"/>
              <a:t>/</a:t>
            </a:r>
            <a:r>
              <a:rPr lang="zh-CN" altLang="en-US" sz="1800"/>
              <a:t>运动指令或内部状态转换为对</a:t>
            </a:r>
            <a:r>
              <a:rPr lang="en-US" altLang="zh-CN" sz="1800"/>
              <a:t> 4 </a:t>
            </a:r>
            <a:r>
              <a:rPr lang="zh-CN" altLang="en-US" sz="1800"/>
              <a:t>个带转向舵轮（</a:t>
            </a:r>
            <a:r>
              <a:rPr lang="en-US" altLang="zh-CN" sz="1800"/>
              <a:t>pivot + wheel</a:t>
            </a:r>
            <a:r>
              <a:rPr lang="zh-CN" altLang="en-US" sz="1800"/>
              <a:t>）关节的力</a:t>
            </a:r>
            <a:r>
              <a:rPr lang="en-US" altLang="zh-CN" sz="1800"/>
              <a:t>/</a:t>
            </a:r>
            <a:r>
              <a:rPr lang="zh-CN" altLang="en-US" sz="1800"/>
              <a:t>扭矩命令。类提供初始化（</a:t>
            </a:r>
            <a:r>
              <a:rPr lang="en-US" altLang="zh-CN" sz="1800"/>
              <a:t>init</a:t>
            </a:r>
            <a:r>
              <a:rPr lang="zh-CN" altLang="en-US" sz="1800"/>
              <a:t>）和周期更新（</a:t>
            </a:r>
            <a:r>
              <a:rPr lang="en-US" altLang="zh-CN" sz="1800"/>
              <a:t>update</a:t>
            </a:r>
            <a:r>
              <a:rPr lang="zh-CN" altLang="en-US" sz="1800"/>
              <a:t>）接口，由控制框架周期性调用以执行控制回路。</a:t>
            </a:r>
            <a:endParaRPr lang="zh-CN" altLang="en-US" sz="1800"/>
          </a:p>
          <a:p>
            <a:r>
              <a:rPr lang="zh-CN" altLang="en-US" sz="1800"/>
              <a:t>四个转向（</a:t>
            </a:r>
            <a:r>
              <a:rPr lang="en-US" altLang="zh-CN" sz="1800"/>
              <a:t>pivot</a:t>
            </a:r>
            <a:r>
              <a:rPr lang="zh-CN" altLang="en-US" sz="1800"/>
              <a:t>）关节的句柄。用于读写舵向关节的当前角度</a:t>
            </a:r>
            <a:r>
              <a:rPr lang="en-US" altLang="zh-CN" sz="1800"/>
              <a:t>/</a:t>
            </a:r>
            <a:r>
              <a:rPr lang="zh-CN" altLang="en-US" sz="1800"/>
              <a:t>命令</a:t>
            </a:r>
            <a:endParaRPr lang="zh-CN" altLang="en-US" sz="1800"/>
          </a:p>
          <a:p>
            <a:r>
              <a:rPr lang="zh-CN" altLang="en-US" sz="1800"/>
              <a:t>四个转向（</a:t>
            </a:r>
            <a:r>
              <a:rPr lang="en-US" altLang="zh-CN" sz="1800"/>
              <a:t>wheel</a:t>
            </a:r>
            <a:r>
              <a:rPr lang="zh-CN" altLang="en-US" sz="1800"/>
              <a:t>）关节的句柄。用于读写速度关节的当前角度</a:t>
            </a:r>
            <a:r>
              <a:rPr lang="en-US" altLang="zh-CN" sz="1800"/>
              <a:t>/</a:t>
            </a:r>
            <a:r>
              <a:rPr lang="zh-CN" altLang="en-US" sz="1800"/>
              <a:t>命令</a:t>
            </a:r>
            <a:endParaRPr lang="zh-CN" altLang="en-US" sz="18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2. </a:t>
            </a:r>
            <a:r>
              <a:rPr lang="zh-CN" altLang="en-US"/>
              <a:t>学习理解并运行</a:t>
            </a:r>
            <a:r>
              <a:rPr lang="en-US" altLang="zh-CN"/>
              <a:t> [simple_chassis_controller]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选做部分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标题 3"/>
          <p:cNvSpPr>
            <a:spLocks noGrp="1"/>
          </p:cNvSpPr>
          <p:nvPr/>
        </p:nvSpPr>
        <p:spPr>
          <a:xfrm>
            <a:off x="442595" y="1816735"/>
            <a:ext cx="11537950" cy="442595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144000" tIns="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/>
              <a:t>SimpleChassisController</a:t>
            </a:r>
            <a:r>
              <a:rPr lang="zh-CN" altLang="en-US" sz="2400"/>
              <a:t>中类成员的意义？</a:t>
            </a:r>
            <a:endParaRPr lang="zh-CN" altLang="en-US" sz="240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6058535" y="2409825"/>
            <a:ext cx="3028950" cy="203835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2. </a:t>
            </a:r>
            <a:r>
              <a:rPr lang="zh-CN" altLang="en-US"/>
              <a:t>学习理解并运行</a:t>
            </a:r>
            <a:r>
              <a:rPr lang="en-US" altLang="zh-CN"/>
              <a:t> [simple_chassis_controller]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选做部分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标题 3"/>
          <p:cNvSpPr>
            <a:spLocks noGrp="1"/>
          </p:cNvSpPr>
          <p:nvPr/>
        </p:nvSpPr>
        <p:spPr>
          <a:xfrm>
            <a:off x="442594" y="1816463"/>
            <a:ext cx="11537951" cy="760685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144000" tIns="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/>
              <a:t>pluginlib</a:t>
            </a:r>
            <a:r>
              <a:rPr lang="zh-CN" altLang="en-US" sz="2400"/>
              <a:t>的机制？</a:t>
            </a:r>
            <a:endParaRPr lang="zh-CN" altLang="en-US" sz="2400"/>
          </a:p>
        </p:txBody>
      </p:sp>
      <p:sp>
        <p:nvSpPr>
          <p:cNvPr id="2" name="内容占位符 1"/>
          <p:cNvSpPr/>
          <p:nvPr>
            <p:ph sz="half" idx="1"/>
          </p:nvPr>
        </p:nvSpPr>
        <p:spPr>
          <a:xfrm>
            <a:off x="323850" y="2310130"/>
            <a:ext cx="5577840" cy="3927475"/>
          </a:xfrm>
        </p:spPr>
        <p:txBody>
          <a:bodyPr/>
          <a:p>
            <a:r>
              <a:rPr lang="zh-CN" altLang="en-US" sz="1800"/>
              <a:t>工作机制：</a:t>
            </a:r>
            <a:endParaRPr lang="en-US" altLang="zh-CN" sz="1800"/>
          </a:p>
          <a:p>
            <a:r>
              <a:rPr lang="en-US" altLang="zh-CN" sz="1800"/>
              <a:t>ros_control </a:t>
            </a:r>
            <a:r>
              <a:rPr lang="zh-CN" altLang="en-US" sz="1800"/>
              <a:t>控制器是以</a:t>
            </a:r>
            <a:r>
              <a:rPr lang="en-US" altLang="zh-CN" sz="1800"/>
              <a:t> plugin </a:t>
            </a:r>
            <a:r>
              <a:rPr lang="zh-CN" altLang="en-US" sz="1800"/>
              <a:t>的形式打包（</a:t>
            </a:r>
            <a:r>
              <a:rPr lang="en-US" altLang="zh-CN" sz="1800"/>
              <a:t>pluginlib</a:t>
            </a:r>
            <a:r>
              <a:rPr lang="zh-CN" altLang="en-US" sz="1800"/>
              <a:t>），</a:t>
            </a:r>
            <a:r>
              <a:rPr lang="en-US" altLang="zh-CN" sz="1800"/>
              <a:t>controller_manager </a:t>
            </a:r>
            <a:r>
              <a:rPr lang="zh-CN" altLang="en-US" sz="1800"/>
              <a:t>在运行时通过</a:t>
            </a:r>
            <a:r>
              <a:rPr lang="en-US" altLang="zh-CN" sz="1800"/>
              <a:t> pluginlib </a:t>
            </a:r>
            <a:r>
              <a:rPr lang="zh-CN" altLang="en-US" sz="1800"/>
              <a:t>加载控制器库并将其连接到硬件抽象层（</a:t>
            </a:r>
            <a:r>
              <a:rPr lang="en-US" altLang="zh-CN" sz="1800"/>
              <a:t>RobotHW </a:t>
            </a:r>
            <a:r>
              <a:rPr lang="zh-CN" altLang="en-US" sz="1800"/>
              <a:t>或</a:t>
            </a:r>
            <a:r>
              <a:rPr lang="en-US" altLang="zh-CN" sz="1800"/>
              <a:t> Gazebo </a:t>
            </a:r>
            <a:r>
              <a:rPr lang="zh-CN" altLang="en-US" sz="1800"/>
              <a:t>的硬件接口），然后周期性调用控制器的</a:t>
            </a:r>
            <a:r>
              <a:rPr lang="en-US" altLang="zh-CN" sz="1800"/>
              <a:t> update() </a:t>
            </a:r>
            <a:r>
              <a:rPr lang="zh-CN" altLang="en-US" sz="1800"/>
              <a:t>执行控制逻辑。加载可通过</a:t>
            </a:r>
            <a:r>
              <a:rPr lang="en-US" altLang="zh-CN" sz="1800"/>
              <a:t> launch</a:t>
            </a:r>
            <a:r>
              <a:rPr lang="zh-CN" altLang="en-US" sz="1800"/>
              <a:t>、</a:t>
            </a:r>
            <a:r>
              <a:rPr lang="en-US" altLang="zh-CN" sz="1800"/>
              <a:t>controller_spawner</a:t>
            </a:r>
            <a:r>
              <a:rPr lang="zh-CN" altLang="en-US" sz="1800"/>
              <a:t>、或</a:t>
            </a:r>
            <a:r>
              <a:rPr lang="en-US" altLang="zh-CN" sz="1800"/>
              <a:t> controller_manager </a:t>
            </a:r>
            <a:r>
              <a:rPr lang="zh-CN" altLang="en-US" sz="1800"/>
              <a:t>的</a:t>
            </a:r>
            <a:r>
              <a:rPr lang="en-US" altLang="zh-CN" sz="1800"/>
              <a:t> load_controller/switch_controller </a:t>
            </a:r>
            <a:r>
              <a:rPr lang="zh-CN" altLang="en-US" sz="1800"/>
              <a:t>服务完成</a:t>
            </a:r>
            <a:endParaRPr lang="zh-CN" altLang="en-US" sz="1800"/>
          </a:p>
        </p:txBody>
      </p:sp>
      <p:sp>
        <p:nvSpPr>
          <p:cNvPr id="12" name="文本框 11"/>
          <p:cNvSpPr txBox="1"/>
          <p:nvPr/>
        </p:nvSpPr>
        <p:spPr>
          <a:xfrm>
            <a:off x="6036945" y="4571365"/>
            <a:ext cx="545782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步骤</a:t>
            </a:r>
            <a:r>
              <a:rPr lang="en-US" altLang="zh-CN" sz="1600"/>
              <a:t>1</a:t>
            </a:r>
            <a:r>
              <a:rPr lang="zh-CN" altLang="en-US" sz="1600"/>
              <a:t>：通过在控制器</a:t>
            </a:r>
            <a:r>
              <a:rPr lang="en-US" altLang="zh-CN" sz="1600"/>
              <a:t>.cpp</a:t>
            </a:r>
            <a:r>
              <a:rPr lang="zh-CN" altLang="en-US" sz="1600"/>
              <a:t>中加入以下内容来把控制器导出为插件，在编译的时候需要用</a:t>
            </a:r>
            <a:r>
              <a:rPr lang="en-US" altLang="zh-CN" sz="1600"/>
              <a:t>add_library</a:t>
            </a:r>
            <a:r>
              <a:rPr lang="zh-CN" altLang="en-US" sz="1600"/>
              <a:t>把控制器导出为动态库</a:t>
            </a:r>
            <a:endParaRPr lang="en-US" altLang="zh-CN" sz="1600"/>
          </a:p>
          <a:p>
            <a:r>
              <a:rPr lang="en-US" altLang="zh-CN" sz="1600"/>
              <a:t>#include &lt;pluginlib/class_list_macros.h&gt;</a:t>
            </a:r>
            <a:endParaRPr lang="en-US" altLang="zh-CN" sz="1600"/>
          </a:p>
          <a:p>
            <a:r>
              <a:rPr lang="en-US" altLang="zh-CN" sz="1600" b="1"/>
              <a:t>PLUGINLIB_EXPORT_CLASS</a:t>
            </a:r>
            <a:r>
              <a:rPr lang="en-US" altLang="zh-CN" sz="1600"/>
              <a:t>(simple_chassis_controller::SimpleChassisController, controller_interface::ControllerBase)</a:t>
            </a:r>
            <a:endParaRPr lang="en-US" altLang="zh-CN" sz="160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2. </a:t>
            </a:r>
            <a:r>
              <a:rPr lang="zh-CN" altLang="en-US"/>
              <a:t>学习理解并运行</a:t>
            </a:r>
            <a:r>
              <a:rPr lang="en-US" altLang="zh-CN"/>
              <a:t> [simple_chassis_controller]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选做部分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标题 3"/>
          <p:cNvSpPr>
            <a:spLocks noGrp="1"/>
          </p:cNvSpPr>
          <p:nvPr/>
        </p:nvSpPr>
        <p:spPr>
          <a:xfrm>
            <a:off x="442594" y="1816463"/>
            <a:ext cx="11537951" cy="760685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144000" tIns="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/>
              <a:t>pluginlib</a:t>
            </a:r>
            <a:r>
              <a:rPr lang="zh-CN" altLang="en-US" sz="2400"/>
              <a:t>的机制？</a:t>
            </a:r>
            <a:endParaRPr lang="zh-CN" altLang="en-US" sz="2400"/>
          </a:p>
        </p:txBody>
      </p:sp>
      <p:sp>
        <p:nvSpPr>
          <p:cNvPr id="2" name="内容占位符 1"/>
          <p:cNvSpPr/>
          <p:nvPr>
            <p:ph sz="half" idx="1"/>
          </p:nvPr>
        </p:nvSpPr>
        <p:spPr>
          <a:xfrm>
            <a:off x="323850" y="2310130"/>
            <a:ext cx="5577840" cy="3927475"/>
          </a:xfrm>
        </p:spPr>
        <p:txBody>
          <a:bodyPr/>
          <a:p>
            <a:r>
              <a:rPr lang="zh-CN" altLang="en-US" sz="1200">
                <a:sym typeface="+mn-ea"/>
              </a:rPr>
              <a:t>步骤</a:t>
            </a:r>
            <a:r>
              <a:rPr lang="en-US" altLang="zh-CN" sz="1200">
                <a:sym typeface="+mn-ea"/>
              </a:rPr>
              <a:t>2</a:t>
            </a:r>
            <a:r>
              <a:rPr lang="zh-CN" altLang="en-US" sz="1200">
                <a:sym typeface="+mn-ea"/>
              </a:rPr>
              <a:t>：</a:t>
            </a:r>
            <a:r>
              <a:rPr lang="zh-CN" altLang="en-US" sz="1200"/>
              <a:t>我们需要一个</a:t>
            </a:r>
            <a:r>
              <a:rPr lang="en-US" altLang="zh-CN" sz="1200"/>
              <a:t>XML</a:t>
            </a:r>
            <a:r>
              <a:rPr lang="zh-CN" altLang="en-US" sz="1200"/>
              <a:t>文件来</a:t>
            </a:r>
            <a:r>
              <a:rPr lang="zh-CN" altLang="en-US" sz="1200" b="1"/>
              <a:t>描述我们的控制器插件</a:t>
            </a:r>
            <a:endParaRPr lang="en-US" altLang="zh-CN" sz="1200" b="1"/>
          </a:p>
          <a:p>
            <a:r>
              <a:rPr lang="en-US" altLang="zh-CN" sz="1200"/>
              <a:t>&lt;?xml version="1.0"?&gt;</a:t>
            </a:r>
            <a:endParaRPr lang="en-US" altLang="zh-CN" sz="1200"/>
          </a:p>
          <a:p>
            <a:r>
              <a:rPr lang="en-US" altLang="zh-CN" sz="1200"/>
              <a:t>&lt;library path="lib/libsimple_chassis_controller"&gt;</a:t>
            </a:r>
            <a:endParaRPr lang="en-US" altLang="zh-CN" sz="1200"/>
          </a:p>
          <a:p>
            <a:r>
              <a:rPr lang="en-US" altLang="zh-CN" sz="1200"/>
              <a:t>  &lt;class name="simple_chassis_controller/SimpleChassisController"</a:t>
            </a:r>
            <a:endParaRPr lang="en-US" altLang="zh-CN" sz="1200"/>
          </a:p>
          <a:p>
            <a:r>
              <a:rPr lang="en-US" altLang="zh-CN" sz="1200"/>
              <a:t>       type="simple_chassis_controller::SimpleChassisController"</a:t>
            </a:r>
            <a:endParaRPr lang="en-US" altLang="zh-CN" sz="1200"/>
          </a:p>
          <a:p>
            <a:r>
              <a:rPr lang="en-US" altLang="zh-CN" sz="1200"/>
              <a:t>         base_class_type="controller_interface::ControllerBase"&gt;</a:t>
            </a:r>
            <a:endParaRPr lang="en-US" altLang="zh-CN" sz="1200"/>
          </a:p>
          <a:p>
            <a:r>
              <a:rPr lang="en-US" altLang="zh-CN" sz="1200"/>
              <a:t>    &lt;description&gt;Simple chassis controller (pivot+wheel swerve)&lt;/description&gt;</a:t>
            </a:r>
            <a:endParaRPr lang="en-US" altLang="zh-CN" sz="1200"/>
          </a:p>
          <a:p>
            <a:r>
              <a:rPr lang="en-US" altLang="zh-CN" sz="1200"/>
              <a:t>  &lt;/class&gt;</a:t>
            </a:r>
            <a:endParaRPr lang="en-US" altLang="zh-CN" sz="1200"/>
          </a:p>
          <a:p>
            <a:r>
              <a:rPr lang="en-US" altLang="zh-CN" sz="1200"/>
              <a:t>&lt;/library&gt;</a:t>
            </a:r>
            <a:endParaRPr lang="en-US" altLang="zh-CN" sz="1200"/>
          </a:p>
          <a:p>
            <a:endParaRPr lang="en-US" altLang="zh-CN" sz="1200"/>
          </a:p>
          <a:p>
            <a:r>
              <a:rPr lang="zh-CN" altLang="en-US" sz="1200">
                <a:sym typeface="+mn-ea"/>
              </a:rPr>
              <a:t>步骤</a:t>
            </a:r>
            <a:r>
              <a:rPr lang="en-US" altLang="zh-CN" sz="1200">
                <a:sym typeface="+mn-ea"/>
              </a:rPr>
              <a:t>3</a:t>
            </a:r>
            <a:r>
              <a:rPr lang="zh-CN" altLang="en-US" sz="1200">
                <a:sym typeface="+mn-ea"/>
              </a:rPr>
              <a:t>：</a:t>
            </a:r>
            <a:r>
              <a:rPr lang="zh-CN" altLang="en-US" sz="1200"/>
              <a:t>在包管理文件</a:t>
            </a:r>
            <a:r>
              <a:rPr lang="en-US" altLang="zh-CN" sz="1200" b="1"/>
              <a:t>package.xml</a:t>
            </a:r>
            <a:r>
              <a:rPr lang="zh-CN" altLang="en-US" sz="1200" b="1"/>
              <a:t>中</a:t>
            </a:r>
            <a:r>
              <a:rPr lang="zh-CN" altLang="en-US" sz="1200"/>
              <a:t>加上</a:t>
            </a:r>
            <a:endParaRPr lang="zh-CN" altLang="en-US" sz="1200"/>
          </a:p>
          <a:p>
            <a:r>
              <a:rPr lang="en-US" altLang="zh-CN" sz="1200"/>
              <a:t>&lt;export&gt;</a:t>
            </a:r>
            <a:endParaRPr lang="en-US" altLang="zh-CN" sz="1200"/>
          </a:p>
          <a:p>
            <a:r>
              <a:rPr lang="en-US" altLang="zh-CN" sz="1200"/>
              <a:t>  &lt;pluginlib plugin="${prefix}/controller_name_plugins.xml"/&gt;</a:t>
            </a:r>
            <a:endParaRPr lang="en-US" altLang="zh-CN" sz="1200"/>
          </a:p>
          <a:p>
            <a:r>
              <a:rPr lang="en-US" altLang="zh-CN" sz="1200"/>
              <a:t>&lt;/export&gt;</a:t>
            </a:r>
            <a:endParaRPr lang="zh-CN" altLang="en-US" sz="1200"/>
          </a:p>
        </p:txBody>
      </p:sp>
      <p:sp>
        <p:nvSpPr>
          <p:cNvPr id="12" name="文本框 11"/>
          <p:cNvSpPr txBox="1"/>
          <p:nvPr/>
        </p:nvSpPr>
        <p:spPr>
          <a:xfrm>
            <a:off x="6220460" y="3308985"/>
            <a:ext cx="54578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步骤</a:t>
            </a:r>
            <a:r>
              <a:rPr lang="en-US" altLang="zh-CN" sz="1600"/>
              <a:t>4</a:t>
            </a:r>
            <a:r>
              <a:rPr lang="zh-CN" altLang="en-US" sz="1600"/>
              <a:t>：在控制器</a:t>
            </a:r>
            <a:r>
              <a:rPr lang="en-US" altLang="zh-CN" sz="1600"/>
              <a:t>.yaml</a:t>
            </a:r>
            <a:r>
              <a:rPr lang="zh-CN" altLang="en-US" sz="1600"/>
              <a:t>中描述我们的控制器</a:t>
            </a:r>
            <a:endParaRPr lang="zh-CN" altLang="en-US" sz="1600"/>
          </a:p>
        </p:txBody>
      </p:sp>
      <p:pic>
        <p:nvPicPr>
          <p:cNvPr id="10" name="内容占位符 9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6220460" y="2024380"/>
            <a:ext cx="4695825" cy="122872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460" y="3702050"/>
            <a:ext cx="3963035" cy="30232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2. </a:t>
            </a:r>
            <a:r>
              <a:rPr lang="zh-CN" altLang="en-US"/>
              <a:t>学习理解并运行</a:t>
            </a:r>
            <a:r>
              <a:rPr lang="en-US" altLang="zh-CN"/>
              <a:t> [simple_chassis_controller]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选做部分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内容占位符 1"/>
          <p:cNvSpPr/>
          <p:nvPr>
            <p:ph sz="half" idx="1"/>
          </p:nvPr>
        </p:nvSpPr>
        <p:spPr>
          <a:xfrm>
            <a:off x="323850" y="2310130"/>
            <a:ext cx="5577840" cy="3927475"/>
          </a:xfrm>
        </p:spPr>
        <p:txBody>
          <a:bodyPr/>
          <a:p>
            <a:endParaRPr lang="zh-CN" altLang="en-US" sz="120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0" y="1910080"/>
            <a:ext cx="5519420" cy="4210685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sz="half" idx="13"/>
          </p:nvPr>
        </p:nvSpPr>
        <p:spPr>
          <a:xfrm>
            <a:off x="6188711" y="1909764"/>
            <a:ext cx="5577644" cy="4213225"/>
          </a:xfrm>
        </p:spPr>
        <p:txBody>
          <a:bodyPr/>
          <a:p>
            <a:pPr marL="0" indent="0">
              <a:buNone/>
            </a:pPr>
            <a:r>
              <a:rPr lang="zh-CN" altLang="en-US" sz="1800"/>
              <a:t>最后在</a:t>
            </a:r>
            <a:r>
              <a:rPr lang="en-US" altLang="zh-CN" sz="1800"/>
              <a:t>urdf</a:t>
            </a:r>
            <a:r>
              <a:rPr lang="zh-CN" altLang="en-US" sz="1800"/>
              <a:t>描述文件中加载真实的物理接口或者仿真的硬件接口即可。</a:t>
            </a:r>
            <a:endParaRPr lang="zh-CN" altLang="en-US" sz="180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721995" y="2350770"/>
            <a:ext cx="2371090" cy="3884930"/>
          </a:xfrm>
          <a:prstGeom prst="rect">
            <a:avLst/>
          </a:prstGeom>
        </p:spPr>
      </p:pic>
      <p:pic>
        <p:nvPicPr>
          <p:cNvPr id="10" name="内容占位符 9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4097655" y="2350770"/>
            <a:ext cx="6363335" cy="395605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1. </a:t>
            </a:r>
            <a:r>
              <a:rPr lang="zh-CN" altLang="en-US"/>
              <a:t>创建新的</a:t>
            </a:r>
            <a:r>
              <a:rPr lang="en-US" altLang="zh-CN"/>
              <a:t> ros_package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文本框 10"/>
          <p:cNvSpPr txBox="1"/>
          <p:nvPr/>
        </p:nvSpPr>
        <p:spPr>
          <a:xfrm>
            <a:off x="721995" y="1828165"/>
            <a:ext cx="2986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# </a:t>
            </a:r>
            <a:r>
              <a:rPr lang="zh-CN" altLang="en-US"/>
              <a:t>功能包目录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022090" y="1828165"/>
            <a:ext cx="4857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# README.md</a:t>
            </a:r>
            <a:r>
              <a:rPr lang="zh-CN" altLang="en-US"/>
              <a:t>中记录进度日志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283960" y="1802130"/>
            <a:ext cx="2703195" cy="4213225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323850" y="1867535"/>
            <a:ext cx="5577840" cy="2241550"/>
          </a:xfrm>
        </p:spPr>
        <p:txBody>
          <a:bodyPr/>
          <a:lstStyle/>
          <a:p>
            <a:r>
              <a:rPr lang="zh-CN" altLang="en-US" sz="1800"/>
              <a:t>在分支中完成对不同功能的开发，并测试后再把代码通过</a:t>
            </a:r>
            <a:r>
              <a:rPr lang="en-US" altLang="zh-CN" sz="1800"/>
              <a:t>pull request</a:t>
            </a:r>
            <a:r>
              <a:rPr lang="zh-CN" altLang="en-US" sz="1800"/>
              <a:t>合并到</a:t>
            </a:r>
            <a:r>
              <a:rPr lang="en-US" altLang="zh-CN" sz="1800"/>
              <a:t>main</a:t>
            </a:r>
            <a:r>
              <a:rPr lang="zh-CN" altLang="en-US" sz="1800"/>
              <a:t>分支</a:t>
            </a:r>
            <a:endParaRPr lang="zh-CN" altLang="en-US" sz="1800"/>
          </a:p>
          <a:p>
            <a:endParaRPr lang="zh-CN" altLang="en-US" sz="18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2. </a:t>
            </a:r>
            <a:r>
              <a:rPr lang="zh-CN" altLang="en-US"/>
              <a:t>完善的版本管理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90" y="3157855"/>
            <a:ext cx="5181600" cy="28575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3. </a:t>
            </a:r>
            <a:r>
              <a:rPr lang="zh-CN" altLang="en-US"/>
              <a:t>正确的代码规范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KSO_WPP_MARK_KEY" val="a373401f-e981-44b6-b996-09143f7ef09d"/>
  <p:tag name="COMMONDATA" val="eyJoZGlkIjoiZGNkMDhhYzAwMTMzZDA5YzZlM2MyNWQxMzhlNWI5YzkifQ=="/>
</p:tagLst>
</file>

<file path=ppt/theme/theme1.xml><?xml version="1.0" encoding="utf-8"?>
<a:theme xmlns:a="http://schemas.openxmlformats.org/drawingml/2006/main" name="1_eth_praesentation_16zu9_ETH3">
  <a:themeElements>
    <a:clrScheme name="ETH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3881BD"/>
      </a:accent2>
      <a:accent3>
        <a:srgbClr val="5E99C9"/>
      </a:accent3>
      <a:accent4>
        <a:srgbClr val="84B1D6"/>
      </a:accent4>
      <a:accent5>
        <a:srgbClr val="AAC9E3"/>
      </a:accent5>
      <a:accent6>
        <a:srgbClr val="D0E1EF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3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269B0"/>
        </a:accent1>
        <a:accent2>
          <a:srgbClr val="3881BD"/>
        </a:accent2>
        <a:accent3>
          <a:srgbClr val="5E99C9"/>
        </a:accent3>
        <a:accent4>
          <a:srgbClr val="84B1D6"/>
        </a:accent4>
        <a:accent5>
          <a:srgbClr val="AAC9E3"/>
        </a:accent5>
        <a:accent6>
          <a:srgbClr val="D0E1E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2648</Words>
  <Application>WPS 演示</Application>
  <PresentationFormat>自定义</PresentationFormat>
  <Paragraphs>219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4" baseType="lpstr">
      <vt:lpstr>Arial</vt:lpstr>
      <vt:lpstr>宋体</vt:lpstr>
      <vt:lpstr>Wingdings</vt:lpstr>
      <vt:lpstr>OpenSymbol</vt:lpstr>
      <vt:lpstr>Noto Serif CJK SC</vt:lpstr>
      <vt:lpstr>DejaVu Sans</vt:lpstr>
      <vt:lpstr>等线 Light</vt:lpstr>
      <vt:lpstr>汉仪中圆B5</vt:lpstr>
      <vt:lpstr>微软雅黑</vt:lpstr>
      <vt:lpstr>Droid Sans Fallback</vt:lpstr>
      <vt:lpstr>黑体</vt:lpstr>
      <vt:lpstr>Noto Sans CJK SC</vt:lpstr>
      <vt:lpstr>宋体</vt:lpstr>
      <vt:lpstr>Arial Unicode MS</vt:lpstr>
      <vt:lpstr>system-ui</vt:lpstr>
      <vt:lpstr>Gubbi</vt:lpstr>
      <vt:lpstr>1_eth_praesentation_16zu9_ETH3</vt:lpstr>
      <vt:lpstr>广东工业大学DynamicX机器人队 </vt:lpstr>
      <vt:lpstr>PowerPoint 演示文稿</vt:lpstr>
      <vt:lpstr>2. 学习理解并运行 [simple_chassis_controller]</vt:lpstr>
      <vt:lpstr>2. 学习理解并运行 [simple_chassis_controller]</vt:lpstr>
      <vt:lpstr>2. 学习理解并运行 [simple_chassis_controller]</vt:lpstr>
      <vt:lpstr>2. 学习理解并运行 [simple_chassis_controller]</vt:lpstr>
      <vt:lpstr>PowerPoint 演示文稿</vt:lpstr>
      <vt:lpstr>1. 创建新的 ros_package</vt:lpstr>
      <vt:lpstr>1. 创建新的 ros_package</vt:lpstr>
      <vt:lpstr>3. 正确的代码规范</vt:lpstr>
      <vt:lpstr>4. 使用PID控制轮子速度</vt:lpstr>
      <vt:lpstr>4. 使用PID控制轮子速度</vt:lpstr>
      <vt:lpstr>4. 使用PID控制轮子速度</vt:lpstr>
      <vt:lpstr>4. 使用PID控制轮子速度</vt:lpstr>
      <vt:lpstr>3. 正确的代码规范</vt:lpstr>
      <vt:lpstr>3. 正确的代码规范</vt:lpstr>
      <vt:lpstr>3. 正确的代码规范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Fabian Dähler</dc:creator>
  <cp:lastModifiedBy>Idris Emmprio Zhang</cp:lastModifiedBy>
  <cp:revision>57</cp:revision>
  <cp:lastPrinted>2025-12-03T14:26:15Z</cp:lastPrinted>
  <dcterms:created xsi:type="dcterms:W3CDTF">2025-12-03T14:26:15Z</dcterms:created>
  <dcterms:modified xsi:type="dcterms:W3CDTF">2025-12-03T14:26:15Z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2052-12.1.2.23578</vt:lpwstr>
  </property>
  <property fmtid="{D5CDD505-2E9C-101B-9397-08002B2CF9AE}" pid="3" name="ContentTypeId">
    <vt:lpwstr>0x0101003DC172450BD2A749A6C53514AD90E260</vt:lpwstr>
  </property>
  <property fmtid="{D5CDD505-2E9C-101B-9397-08002B2CF9AE}" pid="4" name="ICV">
    <vt:lpwstr>7AF839239F2742C8A81AA03E49D6D94E</vt:lpwstr>
  </property>
</Properties>
</file>

<file path=docProps/thumbnail.jpeg>
</file>